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7104050" cy="102346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ilOdDltEI/NpJqj/dU/zJgH36U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5916845b42_0_0:notes"/>
          <p:cNvSpPr/>
          <p:nvPr>
            <p:ph idx="2" type="sldImg"/>
          </p:nvPr>
        </p:nvSpPr>
        <p:spPr>
          <a:xfrm>
            <a:off x="1184225" y="767575"/>
            <a:ext cx="4736400" cy="383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5916845b42_0_0:notes"/>
          <p:cNvSpPr txBox="1"/>
          <p:nvPr>
            <p:ph idx="1" type="body"/>
          </p:nvPr>
        </p:nvSpPr>
        <p:spPr>
          <a:xfrm>
            <a:off x="710400" y="4861425"/>
            <a:ext cx="5683200" cy="460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5916845b42_0_6:notes"/>
          <p:cNvSpPr/>
          <p:nvPr>
            <p:ph idx="2" type="sldImg"/>
          </p:nvPr>
        </p:nvSpPr>
        <p:spPr>
          <a:xfrm>
            <a:off x="1184225" y="767575"/>
            <a:ext cx="4736400" cy="383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5916845b42_0_6:notes"/>
          <p:cNvSpPr txBox="1"/>
          <p:nvPr>
            <p:ph idx="1" type="body"/>
          </p:nvPr>
        </p:nvSpPr>
        <p:spPr>
          <a:xfrm>
            <a:off x="710400" y="4861425"/>
            <a:ext cx="5683200" cy="460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5486400" y="793889"/>
            <a:ext cx="6232123" cy="2387600"/>
          </a:xfrm>
          <a:prstGeom prst="rect">
            <a:avLst/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da-DK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DDS</a:t>
            </a:r>
            <a:br>
              <a:rPr b="1" lang="da-DK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da-DK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Skjoldhøj Gruppe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5486400" y="3353463"/>
            <a:ext cx="6232123" cy="1404968"/>
          </a:xfrm>
          <a:prstGeom prst="rect">
            <a:avLst/>
          </a:prstGeom>
          <a:gradFill>
            <a:gsLst>
              <a:gs pos="0">
                <a:srgbClr val="D1D1D1"/>
              </a:gs>
              <a:gs pos="50000">
                <a:srgbClr val="C7C7C7"/>
              </a:gs>
              <a:gs pos="100000">
                <a:srgbClr val="C0C0C0"/>
              </a:gs>
            </a:gsLst>
            <a:lin ang="5400000" scaled="0"/>
          </a:gradFill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da-DK"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Udviklingsplan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da-DK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Opdateret </a:t>
            </a:r>
            <a:r>
              <a:rPr lang="da-DK" sz="2000">
                <a:latin typeface="Arial"/>
                <a:ea typeface="Arial"/>
                <a:cs typeface="Arial"/>
                <a:sym typeface="Arial"/>
              </a:rPr>
              <a:t>september </a:t>
            </a:r>
            <a:r>
              <a:rPr lang="da-DK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2022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67159" y="710007"/>
            <a:ext cx="3595458" cy="45810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b="1" lang="da-DK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DDS Skjoldhøj Gruppe – Udviklingsplan</a:t>
            </a:r>
            <a:br>
              <a:rPr b="1" lang="da-DK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da-DK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- Fokuspunkter</a:t>
            </a:r>
            <a:endParaRPr/>
          </a:p>
        </p:txBody>
      </p:sp>
      <p:sp>
        <p:nvSpPr>
          <p:cNvPr id="92" name="Google Shape;92;p2"/>
          <p:cNvSpPr/>
          <p:nvPr/>
        </p:nvSpPr>
        <p:spPr>
          <a:xfrm>
            <a:off x="1908698" y="1839157"/>
            <a:ext cx="8655727" cy="727968"/>
          </a:xfrm>
          <a:prstGeom prst="homePlate">
            <a:avLst>
              <a:gd fmla="val 50000" name="adj"/>
            </a:avLst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a-DK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Gruppens sammenhæng</a:t>
            </a:r>
            <a:endParaRPr/>
          </a:p>
        </p:txBody>
      </p:sp>
      <p:sp>
        <p:nvSpPr>
          <p:cNvPr id="93" name="Google Shape;93;p2"/>
          <p:cNvSpPr/>
          <p:nvPr/>
        </p:nvSpPr>
        <p:spPr>
          <a:xfrm>
            <a:off x="1908698" y="2834940"/>
            <a:ext cx="8655728" cy="727968"/>
          </a:xfrm>
          <a:prstGeom prst="homePlate">
            <a:avLst>
              <a:gd fmla="val 50000" name="adj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-DK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Kommunikation</a:t>
            </a:r>
            <a:endParaRPr/>
          </a:p>
        </p:txBody>
      </p:sp>
      <p:sp>
        <p:nvSpPr>
          <p:cNvPr id="94" name="Google Shape;94;p2"/>
          <p:cNvSpPr/>
          <p:nvPr/>
        </p:nvSpPr>
        <p:spPr>
          <a:xfrm>
            <a:off x="1908697" y="3817008"/>
            <a:ext cx="8655727" cy="727968"/>
          </a:xfrm>
          <a:prstGeom prst="homePlate">
            <a:avLst>
              <a:gd fmla="val 50000" name="adj"/>
            </a:avLst>
          </a:pr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 cap="flat" cmpd="sng" w="9525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-DK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Fysiske rammer</a:t>
            </a:r>
            <a:endParaRPr/>
          </a:p>
        </p:txBody>
      </p:sp>
      <p:sp>
        <p:nvSpPr>
          <p:cNvPr id="95" name="Google Shape;95;p2"/>
          <p:cNvSpPr/>
          <p:nvPr/>
        </p:nvSpPr>
        <p:spPr>
          <a:xfrm>
            <a:off x="1908698" y="4799076"/>
            <a:ext cx="8655728" cy="727968"/>
          </a:xfrm>
          <a:prstGeom prst="homePlate">
            <a:avLst>
              <a:gd fmla="val 50000" name="adj"/>
            </a:avLst>
          </a:prstGeom>
          <a:gradFill>
            <a:gsLst>
              <a:gs pos="0">
                <a:srgbClr val="D1D1D1"/>
              </a:gs>
              <a:gs pos="50000">
                <a:srgbClr val="C7C7C7"/>
              </a:gs>
              <a:gs pos="100000">
                <a:srgbClr val="C0C0C0"/>
              </a:gs>
            </a:gsLst>
            <a:lin ang="5400000" scaled="0"/>
          </a:gradFill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-DK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Spejder udenfor Skjoldhøj Gruppe</a:t>
            </a:r>
            <a:endParaRPr/>
          </a:p>
        </p:txBody>
      </p:sp>
      <p:sp>
        <p:nvSpPr>
          <p:cNvPr id="96" name="Google Shape;96;p2"/>
          <p:cNvSpPr/>
          <p:nvPr/>
        </p:nvSpPr>
        <p:spPr>
          <a:xfrm>
            <a:off x="1908760" y="5781158"/>
            <a:ext cx="8655600" cy="728100"/>
          </a:xfrm>
          <a:prstGeom prst="homePlate">
            <a:avLst>
              <a:gd fmla="val 50000" name="adj"/>
            </a:avLst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-DK" sz="3600">
                <a:solidFill>
                  <a:schemeClr val="dk1"/>
                </a:solidFill>
              </a:rPr>
              <a:t>Den røde tråd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>
            <p:ph idx="1" type="body"/>
          </p:nvPr>
        </p:nvSpPr>
        <p:spPr>
          <a:xfrm>
            <a:off x="873714" y="618267"/>
            <a:ext cx="4513556" cy="2701987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r>
              <a:rPr b="1" lang="da-DK" sz="18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Gruppens sammenhæng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r>
              <a:rPr lang="da-DK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Fokus på at bibeholde vores gode samarbejde på tværs af grenene, fastholdelse af spejderne og styrke vores fællesarrangementer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r>
              <a:rPr lang="da-DK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Metode:</a:t>
            </a:r>
            <a:endParaRPr/>
          </a:p>
          <a:p>
            <a:pPr indent="-221932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lang="da-DK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Fokus på patruljearbejdet i alle grene</a:t>
            </a:r>
            <a:endParaRPr/>
          </a:p>
          <a:p>
            <a:pPr indent="-221932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lang="da-DK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Fokus på lederhvervning og fastholdelse af nye ledere</a:t>
            </a:r>
            <a:endParaRPr/>
          </a:p>
          <a:p>
            <a:pPr indent="-221932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lang="da-DK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Fællesarrangementer (opstart, lejrbålsmøde, besøgsuge og juletur) </a:t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532" lvl="1" marL="685800" rtl="0" algn="l"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•"/>
            </a:pPr>
            <a:r>
              <a:rPr lang="da-DK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Opstart af Familiespejd </a:t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da-DK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3"/>
          <p:cNvSpPr txBox="1"/>
          <p:nvPr/>
        </p:nvSpPr>
        <p:spPr>
          <a:xfrm>
            <a:off x="873714" y="3500021"/>
            <a:ext cx="4513556" cy="3162881"/>
          </a:xfrm>
          <a:prstGeom prst="rect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1" lang="da-DK" sz="18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Kommunikation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lang="da-DK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Vi ønsker at blive bedre til at videreformidle de værdier, opgaver og udfordringer, der spiller en rolle i vores hverdags spejderliv, både i forhold til forældre, men også overfor spejderne og spejderne indbyrdes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lang="da-DK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Metode: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da-DK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Forældremøder i grene efter behov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da-DK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Udsendelse af årsplan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da-DK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Grene udsender program 2 gange årligt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da-DK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Fokus på hverdagstonen på spejdermøderne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da-DK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Opmærksomhed på at mødernes start og afslutning altid foregår i positiv tone</a:t>
            </a:r>
            <a:endParaRPr/>
          </a:p>
        </p:txBody>
      </p:sp>
      <p:sp>
        <p:nvSpPr>
          <p:cNvPr id="103" name="Google Shape;103;p3"/>
          <p:cNvSpPr txBox="1"/>
          <p:nvPr/>
        </p:nvSpPr>
        <p:spPr>
          <a:xfrm>
            <a:off x="5882195" y="618267"/>
            <a:ext cx="5498239" cy="2701986"/>
          </a:xfrm>
          <a:prstGeom prst="rect">
            <a:avLst/>
          </a:pr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 cap="flat" cmpd="sng" w="9525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1" lang="da-DK" sz="18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Fysiske rammer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lang="da-DK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Vores hytte er renoveret og har fået nyt tag.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lang="da-DK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r>
              <a:rPr lang="da-DK">
                <a:solidFill>
                  <a:schemeClr val="dk2"/>
                </a:solidFill>
              </a:rPr>
              <a:t>i er nu igang med at færdiggøre vores nye opbevarings områder. Reoler i container, ude arbejdsområde og brændeskur</a:t>
            </a:r>
            <a:r>
              <a:rPr lang="da-DK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lang="da-DK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Metode: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da-DK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Tovholder på løsningsforslag og slagplan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da-DK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Arbejdsgruppe med fokus på fund-raising. 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da-DK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Involvering af forældre og bestyrelse på konkrete handlinger (fx. Arbejdsdage)</a:t>
            </a:r>
            <a:endParaRPr/>
          </a:p>
        </p:txBody>
      </p:sp>
      <p:sp>
        <p:nvSpPr>
          <p:cNvPr id="104" name="Google Shape;104;p3"/>
          <p:cNvSpPr txBox="1"/>
          <p:nvPr/>
        </p:nvSpPr>
        <p:spPr>
          <a:xfrm>
            <a:off x="5882195" y="3500021"/>
            <a:ext cx="5498239" cy="3162881"/>
          </a:xfrm>
          <a:prstGeom prst="rect">
            <a:avLst/>
          </a:prstGeom>
          <a:gradFill>
            <a:gsLst>
              <a:gs pos="0">
                <a:srgbClr val="D1D1D1"/>
              </a:gs>
              <a:gs pos="50000">
                <a:srgbClr val="C7C7C7"/>
              </a:gs>
              <a:gs pos="100000">
                <a:srgbClr val="C0C0C0"/>
              </a:gs>
            </a:gsLst>
            <a:lin ang="5400000" scaled="0"/>
          </a:gradFill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1" lang="da-DK" sz="18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Spejder uden for Skjoldhøj Gruppe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lang="da-DK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Øge fokus på arrangementer der foregår i vores nærområde, samt åbne verden for særligt de store spejdere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lang="da-DK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Metode: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da-DK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Troppen tilstræber at man mindst 1 gang i løbet af tropstiden kommer på en udlandstur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da-DK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Opfordre Junior og Trop til deltagelse i Plan o</a:t>
            </a:r>
            <a:r>
              <a:rPr lang="da-DK">
                <a:solidFill>
                  <a:schemeClr val="dk2"/>
                </a:solidFill>
              </a:rPr>
              <a:t>g </a:t>
            </a:r>
            <a:r>
              <a:rPr b="0" i="0" lang="da-DK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lign.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da-DK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Deltage i divisionens spejderarbejde og arrangementer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da-DK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Synlighed i nærområde, ophæng plakater, deltage i arrangementer med Bydelshuset, dialog møder o.lign.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</a:pPr>
            <a:r>
              <a:rPr lang="da-DK">
                <a:solidFill>
                  <a:schemeClr val="dk2"/>
                </a:solidFill>
              </a:rPr>
              <a:t>Gæstespejd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5916845b42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Den røde tråd	</a:t>
            </a:r>
            <a:endParaRPr/>
          </a:p>
        </p:txBody>
      </p:sp>
      <p:sp>
        <p:nvSpPr>
          <p:cNvPr id="110" name="Google Shape;110;g15916845b42_0_0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solidFill>
            <a:srgbClr val="DD7E6B"/>
          </a:solidFill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da-DK"/>
              <a:t>Mikro:</a:t>
            </a:r>
            <a:endParaRPr b="1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da-DK"/>
              <a:t>Knivbevis	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da-DK"/>
              <a:t>Førstehjælp 1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da-DK"/>
              <a:t>En god kammerat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15916845b42_0_0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solidFill>
            <a:srgbClr val="DD7E6B"/>
          </a:solidFill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da-DK"/>
              <a:t>Mini:</a:t>
            </a:r>
            <a:endParaRPr b="1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da-DK"/>
              <a:t>Savbevis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da-DK"/>
              <a:t>Knotnut Bronzemærke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da-DK"/>
              <a:t>Førstehjælp 2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da-DK"/>
              <a:t>En god kammerat (Fællesskab)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5916845b42_0_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Den røde tråd	</a:t>
            </a:r>
            <a:endParaRPr/>
          </a:p>
        </p:txBody>
      </p:sp>
      <p:sp>
        <p:nvSpPr>
          <p:cNvPr id="117" name="Google Shape;117;g15916845b42_0_6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solidFill>
            <a:srgbClr val="DD7E6B"/>
          </a:solidFill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da-DK"/>
              <a:t>Trop</a:t>
            </a:r>
            <a:endParaRPr b="1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da-DK"/>
              <a:t>Knotnut - Guldmærke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da-DK"/>
              <a:t>12 timers førstehjælp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da-DK"/>
              <a:t>En god kammerat (Teambuilding)</a:t>
            </a:r>
            <a:endParaRPr b="1"/>
          </a:p>
        </p:txBody>
      </p:sp>
      <p:sp>
        <p:nvSpPr>
          <p:cNvPr id="118" name="Google Shape;118;g15916845b42_0_6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solidFill>
            <a:srgbClr val="DD7E6B"/>
          </a:solidFill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da-DK"/>
              <a:t>Junior:</a:t>
            </a:r>
            <a:endParaRPr b="1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da-DK"/>
              <a:t>Økse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da-DK"/>
              <a:t>Knotnut - Sølvmærke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da-DK"/>
              <a:t>Førstehjælp 3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da-DK"/>
              <a:t>En god kammerat (Patrulje samarbejde)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2021-11-11T09:44:00Z</dcterms:created>
  <dc:creator>Pedersen Monica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5339dd7-e0cb-43aa-a61d-fed1619267bf_Enabled">
    <vt:lpwstr>true</vt:lpwstr>
  </property>
  <property fmtid="{D5CDD505-2E9C-101B-9397-08002B2CF9AE}" pid="3" name="MSIP_Label_b5339dd7-e0cb-43aa-a61d-fed1619267bf_SetDate">
    <vt:lpwstr>2022-01-06T08:16:47Z</vt:lpwstr>
  </property>
  <property fmtid="{D5CDD505-2E9C-101B-9397-08002B2CF9AE}" pid="4" name="MSIP_Label_b5339dd7-e0cb-43aa-a61d-fed1619267bf_Method">
    <vt:lpwstr>Privileged</vt:lpwstr>
  </property>
  <property fmtid="{D5CDD505-2E9C-101B-9397-08002B2CF9AE}" pid="5" name="MSIP_Label_b5339dd7-e0cb-43aa-a61d-fed1619267bf_Name">
    <vt:lpwstr>Public</vt:lpwstr>
  </property>
  <property fmtid="{D5CDD505-2E9C-101B-9397-08002B2CF9AE}" pid="6" name="MSIP_Label_b5339dd7-e0cb-43aa-a61d-fed1619267bf_SiteId">
    <vt:lpwstr>d2d2794a-61cc-4823-9690-8e288fd554cc</vt:lpwstr>
  </property>
  <property fmtid="{D5CDD505-2E9C-101B-9397-08002B2CF9AE}" pid="7" name="MSIP_Label_b5339dd7-e0cb-43aa-a61d-fed1619267bf_ActionId">
    <vt:lpwstr>395918bc-817b-4fbf-ae52-8490d4e89735</vt:lpwstr>
  </property>
  <property fmtid="{D5CDD505-2E9C-101B-9397-08002B2CF9AE}" pid="8" name="MSIP_Label_b5339dd7-e0cb-43aa-a61d-fed1619267bf_ContentBits">
    <vt:lpwstr>0</vt:lpwstr>
  </property>
</Properties>
</file>